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8"/>
  </p:notesMasterIdLst>
  <p:sldIdLst>
    <p:sldId id="272" r:id="rId2"/>
    <p:sldId id="801" r:id="rId3"/>
    <p:sldId id="746" r:id="rId4"/>
    <p:sldId id="747" r:id="rId5"/>
    <p:sldId id="766" r:id="rId6"/>
    <p:sldId id="748" r:id="rId7"/>
    <p:sldId id="768" r:id="rId8"/>
    <p:sldId id="749" r:id="rId9"/>
    <p:sldId id="770" r:id="rId10"/>
    <p:sldId id="771" r:id="rId11"/>
    <p:sldId id="772" r:id="rId12"/>
    <p:sldId id="751" r:id="rId13"/>
    <p:sldId id="774" r:id="rId14"/>
    <p:sldId id="752" r:id="rId15"/>
    <p:sldId id="776" r:id="rId16"/>
    <p:sldId id="753" r:id="rId17"/>
    <p:sldId id="778" r:id="rId18"/>
    <p:sldId id="754" r:id="rId19"/>
    <p:sldId id="780" r:id="rId20"/>
    <p:sldId id="755" r:id="rId21"/>
    <p:sldId id="782" r:id="rId22"/>
    <p:sldId id="802" r:id="rId23"/>
    <p:sldId id="803" r:id="rId24"/>
    <p:sldId id="804" r:id="rId25"/>
    <p:sldId id="805" r:id="rId26"/>
    <p:sldId id="806" r:id="rId27"/>
  </p:sldIdLst>
  <p:sldSz cx="9144000" cy="6858000" type="screen4x3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2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9E0"/>
    <a:srgbClr val="FFFF99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7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BD4573-58E7-4156-A133-2731F5F8D1A6}" type="datetimeFigureOut">
              <a:rPr lang="en-US" smtClean="0"/>
              <a:t>5/21/2024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B0CF2-7F87-4E02-A248-870047730F9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981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66813" y="1241425"/>
            <a:ext cx="4464050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B0CF2-7F87-4E02-A248-870047730F9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133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0002fe2c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0002fe2c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6180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6208894"/>
            <a:ext cx="9144000" cy="649106"/>
            <a:chOff x="0" y="6208894"/>
            <a:chExt cx="12192000" cy="649106"/>
          </a:xfrm>
        </p:grpSpPr>
        <p:sp>
          <p:nvSpPr>
            <p:cNvPr id="2" name="Rectangle 1"/>
            <p:cNvSpPr/>
            <p:nvPr/>
          </p:nvSpPr>
          <p:spPr>
            <a:xfrm>
              <a:off x="3048" y="6220178"/>
              <a:ext cx="12188952" cy="637822"/>
            </a:xfrm>
            <a:prstGeom prst="rect">
              <a:avLst/>
            </a:prstGeom>
            <a:ln>
              <a:noFill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0" y="6208894"/>
              <a:ext cx="12192000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" name="Straight Connector 4"/>
          <p:cNvCxnSpPr/>
          <p:nvPr userDrawn="1"/>
        </p:nvCxnSpPr>
        <p:spPr>
          <a:xfrm flipV="1">
            <a:off x="2286" y="5937956"/>
            <a:ext cx="618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 flipV="1">
            <a:off x="2286" y="5937956"/>
            <a:ext cx="6181" cy="56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250E0-0183-4A43-B30F-191EAF882E72}" type="datetime1">
              <a:rPr lang="en-US" smtClean="0"/>
              <a:t>5/21/2024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820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C2434-7F20-4B60-B96A-E1D7DEF2E488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7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2"/>
            <a:ext cx="2057400" cy="5211763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2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0A639-1C2B-4790-8325-E24190B00FA2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75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534800"/>
            <a:ext cx="4045200" cy="2085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3692002"/>
            <a:ext cx="4045200" cy="16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" name="Slide Number Placeholder 17">
            <a:extLst>
              <a:ext uri="{FF2B5EF4-FFF2-40B4-BE49-F238E27FC236}">
                <a16:creationId xmlns:a16="http://schemas.microsoft.com/office/drawing/2014/main" id="{7877BA72-2970-2B45-B829-495A96FF9FBC}"/>
              </a:ext>
            </a:extLst>
          </p:cNvPr>
          <p:cNvSpPr txBox="1">
            <a:spLocks/>
          </p:cNvSpPr>
          <p:nvPr userDrawn="1"/>
        </p:nvSpPr>
        <p:spPr>
          <a:xfrm>
            <a:off x="7924800" y="6356352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defPPr>
              <a:defRPr lang="en-US"/>
            </a:defPPr>
            <a:lvl1pPr marL="0" algn="r" defTabSz="914400" rtl="0" eaLnBrk="1" latinLnBrk="0" hangingPunct="1">
              <a:defRPr kumimoji="0"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01CF334-2D5C-4859-84A6-CA7E6E43FAE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89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27B2C-0F50-4628-A04C-A7E93ED5BBD2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682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941C6-C9BB-406F-8C4D-1F0AACCFB235}" type="datetime1">
              <a:rPr lang="en-US" smtClean="0"/>
              <a:t>5/21/2024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9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3D6A6-3579-421E-B989-831875D1C281}" type="datetime1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1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1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1859759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1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CAF0A-25B3-40BB-8894-04D54A01A46F}" type="datetime1">
              <a:rPr lang="en-US" smtClean="0"/>
              <a:t>5/21/2024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18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4DF0A-A700-4CC9-9AF1-9170DFEDEE54}" type="datetime1">
              <a:rPr lang="en-US" smtClean="0"/>
              <a:t>5/21/2024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1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2BB12-4EAE-483D-801F-00AB37965B56}" type="datetime1">
              <a:rPr lang="en-US" smtClean="0"/>
              <a:t>5/21/2024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8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B9995-96A4-4841-89CD-C4B4BDA6548A}" type="datetime1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92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8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30472-5641-42B3-84CB-F7EFC1149CC4}" type="datetime1">
              <a:rPr lang="en-US" smtClean="0"/>
              <a:t>5/21/2024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2"/>
            <a:ext cx="609600" cy="365125"/>
          </a:xfrm>
        </p:spPr>
        <p:txBody>
          <a:bodyPr/>
          <a:lstStyle/>
          <a:p>
            <a:fld id="{401CF334-2D5C-4859-84A6-CA7E6E43FAEB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sz="18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7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 sz="18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9624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-21771" y="-7144"/>
            <a:ext cx="9180548" cy="6879658"/>
            <a:chOff x="0" y="-21658"/>
            <a:chExt cx="12240731" cy="6879658"/>
          </a:xfrm>
        </p:grpSpPr>
        <p:sp>
          <p:nvSpPr>
            <p:cNvPr id="26" name="Rectangle 25"/>
            <p:cNvSpPr/>
            <p:nvPr/>
          </p:nvSpPr>
          <p:spPr>
            <a:xfrm>
              <a:off x="31633" y="0"/>
              <a:ext cx="12188952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0" y="-21658"/>
              <a:ext cx="12240731" cy="1041400"/>
              <a:chOff x="-25356" y="-7144"/>
              <a:chExt cx="12240731" cy="1041400"/>
            </a:xfrm>
          </p:grpSpPr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-12700" y="-7144"/>
                <a:ext cx="12217400" cy="1041400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6" y="2"/>
                  </a:cxn>
                  <a:cxn ang="0">
                    <a:pos x="2542" y="0"/>
                  </a:cxn>
                  <a:cxn ang="0">
                    <a:pos x="4374" y="367"/>
                  </a:cxn>
                  <a:cxn ang="0">
                    <a:pos x="5766" y="55"/>
                  </a:cxn>
                  <a:cxn ang="0">
                    <a:pos x="5772" y="213"/>
                  </a:cxn>
                  <a:cxn ang="0">
                    <a:pos x="4302" y="439"/>
                  </a:cxn>
                  <a:cxn ang="0">
                    <a:pos x="1488" y="201"/>
                  </a:cxn>
                  <a:cxn ang="0">
                    <a:pos x="0" y="656"/>
                  </a:cxn>
                  <a:cxn ang="0">
                    <a:pos x="6" y="2"/>
                  </a:cxn>
                </a:cxnLst>
                <a:rect l="0" t="0" r="0" b="0"/>
                <a:pathLst>
                  <a:path w="5772" h="656">
                    <a:moveTo>
                      <a:pt x="6" y="2"/>
                    </a:moveTo>
                    <a:lnTo>
                      <a:pt x="2542" y="0"/>
                    </a:lnTo>
                    <a:cubicBezTo>
                      <a:pt x="2746" y="101"/>
                      <a:pt x="3828" y="367"/>
                      <a:pt x="4374" y="367"/>
                    </a:cubicBezTo>
                    <a:cubicBezTo>
                      <a:pt x="4920" y="367"/>
                      <a:pt x="5526" y="152"/>
                      <a:pt x="5766" y="55"/>
                    </a:cubicBezTo>
                    <a:lnTo>
                      <a:pt x="5772" y="213"/>
                    </a:lnTo>
                    <a:cubicBezTo>
                      <a:pt x="5670" y="257"/>
                      <a:pt x="5016" y="441"/>
                      <a:pt x="4302" y="439"/>
                    </a:cubicBezTo>
                    <a:cubicBezTo>
                      <a:pt x="3588" y="437"/>
                      <a:pt x="2205" y="165"/>
                      <a:pt x="1488" y="201"/>
                    </a:cubicBezTo>
                    <a:cubicBezTo>
                      <a:pt x="750" y="209"/>
                      <a:pt x="270" y="482"/>
                      <a:pt x="0" y="656"/>
                    </a:cubicBezTo>
                    <a:lnTo>
                      <a:pt x="6" y="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shade val="50000"/>
                      <a:alpha val="45000"/>
                      <a:satMod val="120000"/>
                    </a:schemeClr>
                  </a:gs>
                  <a:gs pos="100000">
                    <a:schemeClr val="accent3">
                      <a:shade val="80000"/>
                      <a:alpha val="55000"/>
                      <a:satMod val="155000"/>
                    </a:schemeClr>
                  </a:gs>
                </a:gsLst>
                <a:lin ang="5400000" scaled="1"/>
              </a:gra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anchor="t" compatLnSpc="1"/>
              <a:lstStyle/>
              <a:p>
                <a:pPr marL="0" algn="l" rtl="0" eaLnBrk="1" latinLnBrk="0" hangingPunct="1"/>
                <a:endParaRPr kumimoji="0" lang="en-US" sz="18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Freeform 28"/>
              <p:cNvSpPr>
                <a:spLocks/>
              </p:cNvSpPr>
              <p:nvPr/>
            </p:nvSpPr>
            <p:spPr bwMode="auto">
              <a:xfrm>
                <a:off x="5842000" y="-7144"/>
                <a:ext cx="6350000" cy="638175"/>
              </a:xfrm>
              <a:custGeom>
                <a:avLst>
                  <a:gd name="A1" fmla="val 0"/>
                  <a:gd name="A2" fmla="val 0"/>
                  <a:gd name="A3" fmla="val 0"/>
                  <a:gd name="A4" fmla="val 0"/>
                  <a:gd name="A5" fmla="val 0"/>
                  <a:gd name="A6" fmla="val 0"/>
                  <a:gd name="A7" fmla="val 0"/>
                  <a:gd name="A8" fmla="val 0"/>
                </a:avLst>
                <a:gdLst/>
                <a:ahLst/>
                <a:cxnLst>
                  <a:cxn ang="0">
                    <a:pos x="0" y="0"/>
                  </a:cxn>
                  <a:cxn ang="0">
                    <a:pos x="1668" y="564"/>
                  </a:cxn>
                  <a:cxn ang="0">
                    <a:pos x="3000" y="186"/>
                  </a:cxn>
                  <a:cxn ang="0">
                    <a:pos x="3000" y="6"/>
                  </a:cxn>
                  <a:cxn ang="0">
                    <a:pos x="0" y="0"/>
                  </a:cxn>
                </a:cxnLst>
                <a:rect l="0" t="0" r="0" b="0"/>
                <a:pathLst>
                  <a:path w="3000" h="595">
                    <a:moveTo>
                      <a:pt x="0" y="0"/>
                    </a:moveTo>
                    <a:cubicBezTo>
                      <a:pt x="174" y="102"/>
                      <a:pt x="1168" y="533"/>
                      <a:pt x="1668" y="564"/>
                    </a:cubicBezTo>
                    <a:cubicBezTo>
                      <a:pt x="2168" y="595"/>
                      <a:pt x="2778" y="279"/>
                      <a:pt x="3000" y="186"/>
                    </a:cubicBezTo>
                    <a:lnTo>
                      <a:pt x="3000" y="6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>
                      <a:shade val="50000"/>
                      <a:alpha val="30000"/>
                      <a:satMod val="130000"/>
                    </a:schemeClr>
                  </a:gs>
                  <a:gs pos="80000">
                    <a:schemeClr val="accent2">
                      <a:shade val="75000"/>
                      <a:alpha val="45000"/>
                      <a:satMod val="140000"/>
                    </a:schemeClr>
                  </a:gs>
                </a:gsLst>
                <a:lin ang="5400000" scaled="1"/>
              </a:gra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anchor="t" compatLnSpc="1"/>
              <a:lstStyle/>
              <a:p>
                <a:pPr marL="0" algn="l" rtl="0" eaLnBrk="1" latinLnBrk="0" hangingPunct="1"/>
                <a:endParaRPr kumimoji="0" lang="en-US" sz="1800">
                  <a:solidFill>
                    <a:schemeClr val="tx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31" name="Group 30"/>
              <p:cNvGrpSpPr/>
              <p:nvPr/>
            </p:nvGrpSpPr>
            <p:grpSpPr>
              <a:xfrm>
                <a:off x="-25356" y="202408"/>
                <a:ext cx="12240731" cy="649224"/>
                <a:chOff x="-19045" y="216550"/>
                <a:chExt cx="9180548" cy="649224"/>
              </a:xfrm>
            </p:grpSpPr>
            <p:sp>
              <p:nvSpPr>
                <p:cNvPr id="32" name="Freeform 31"/>
                <p:cNvSpPr>
                  <a:spLocks/>
                </p:cNvSpPr>
                <p:nvPr/>
              </p:nvSpPr>
              <p:spPr bwMode="auto">
                <a:xfrm rot="21435692">
                  <a:off x="-19045" y="216550"/>
                  <a:ext cx="9163050" cy="649224"/>
                </a:xfrm>
                <a:custGeom>
                  <a:avLst>
                    <a:gd name="A1" fmla="val 0"/>
                    <a:gd name="A2" fmla="val 0"/>
                    <a:gd name="A3" fmla="val 0"/>
                    <a:gd name="A4" fmla="val 0"/>
                    <a:gd name="A5" fmla="val 0"/>
                    <a:gd name="A6" fmla="val 0"/>
                    <a:gd name="A7" fmla="val 0"/>
                    <a:gd name="A8" fmla="val 0"/>
                  </a:avLst>
                  <a:gdLst/>
                  <a:ahLst/>
                  <a:cxnLst>
                    <a:cxn ang="0">
                      <a:pos x="0" y="966"/>
                    </a:cxn>
                    <a:cxn ang="0">
                      <a:pos x="1608" y="282"/>
                    </a:cxn>
                    <a:cxn ang="0">
                      <a:pos x="4110" y="1008"/>
                    </a:cxn>
                    <a:cxn ang="0">
                      <a:pos x="5772" y="0"/>
                    </a:cxn>
                  </a:cxnLst>
                  <a:rect l="0" t="0" r="0" b="0"/>
                  <a:pathLst>
                    <a:path w="5772" h="1055">
                      <a:moveTo>
                        <a:pt x="0" y="966"/>
                      </a:moveTo>
                      <a:cubicBezTo>
                        <a:pt x="282" y="738"/>
                        <a:pt x="923" y="275"/>
                        <a:pt x="1608" y="282"/>
                      </a:cubicBezTo>
                      <a:cubicBezTo>
                        <a:pt x="2293" y="289"/>
                        <a:pt x="3416" y="1055"/>
                        <a:pt x="4110" y="1008"/>
                      </a:cubicBezTo>
                      <a:cubicBezTo>
                        <a:pt x="4804" y="961"/>
                        <a:pt x="5426" y="210"/>
                        <a:pt x="5772" y="0"/>
                      </a:cubicBezTo>
                    </a:path>
                  </a:pathLst>
                </a:custGeom>
                <a:noFill/>
                <a:ln w="10795" cap="flat" cmpd="sng" algn="ctr">
                  <a:gradFill>
                    <a:gsLst>
                      <a:gs pos="74000">
                        <a:schemeClr val="accent3">
                          <a:shade val="75000"/>
                        </a:schemeClr>
                      </a:gs>
                      <a:gs pos="86000">
                        <a:schemeClr val="tx1">
                          <a:alpha val="29000"/>
                        </a:schemeClr>
                      </a:gs>
                      <a:gs pos="16000">
                        <a:schemeClr val="accent2">
                          <a:shade val="75000"/>
                          <a:alpha val="56000"/>
                        </a:schemeClr>
                      </a:gs>
                    </a:gsLst>
                    <a:lin ang="5400000" scaled="1"/>
                  </a:gra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anchor="t" compatLnSpc="1"/>
                <a:lstStyle/>
                <a:p>
                  <a:endParaRPr kumimoji="0" lang="en-US" sz="1800"/>
                </a:p>
              </p:txBody>
            </p:sp>
            <p:sp>
              <p:nvSpPr>
                <p:cNvPr id="33" name="Freeform 32"/>
                <p:cNvSpPr>
                  <a:spLocks/>
                </p:cNvSpPr>
                <p:nvPr/>
              </p:nvSpPr>
              <p:spPr bwMode="auto">
                <a:xfrm rot="21435692">
                  <a:off x="-14309" y="290003"/>
                  <a:ext cx="9175812" cy="530352"/>
                </a:xfrm>
                <a:custGeom>
                  <a:avLst>
                    <a:gd name="A1" fmla="val 0"/>
                    <a:gd name="A2" fmla="val 0"/>
                    <a:gd name="A3" fmla="val 0"/>
                    <a:gd name="A4" fmla="val 0"/>
                    <a:gd name="A5" fmla="val 0"/>
                    <a:gd name="A6" fmla="val 0"/>
                    <a:gd name="A7" fmla="val 0"/>
                    <a:gd name="A8" fmla="val 0"/>
                  </a:avLst>
                  <a:gdLst/>
                  <a:ahLst/>
                  <a:cxnLst>
                    <a:cxn ang="0">
                      <a:pos x="0" y="732"/>
                    </a:cxn>
                    <a:cxn ang="0">
                      <a:pos x="1638" y="228"/>
                    </a:cxn>
                    <a:cxn ang="0">
                      <a:pos x="4122" y="816"/>
                    </a:cxn>
                    <a:cxn ang="0">
                      <a:pos x="5766" y="0"/>
                    </a:cxn>
                  </a:cxnLst>
                  <a:rect l="0" t="0" r="0" b="0"/>
                  <a:pathLst>
                    <a:path w="5766" h="854">
                      <a:moveTo>
                        <a:pt x="0" y="732"/>
                      </a:moveTo>
                      <a:cubicBezTo>
                        <a:pt x="273" y="647"/>
                        <a:pt x="951" y="214"/>
                        <a:pt x="1638" y="228"/>
                      </a:cubicBezTo>
                      <a:cubicBezTo>
                        <a:pt x="2325" y="242"/>
                        <a:pt x="3434" y="854"/>
                        <a:pt x="4122" y="816"/>
                      </a:cubicBezTo>
                      <a:cubicBezTo>
                        <a:pt x="4810" y="778"/>
                        <a:pt x="5424" y="170"/>
                        <a:pt x="5766" y="0"/>
                      </a:cubicBezTo>
                    </a:path>
                  </a:pathLst>
                </a:custGeom>
                <a:noFill/>
                <a:ln w="9525" cap="flat" cmpd="sng" algn="ctr">
                  <a:gradFill>
                    <a:gsLst>
                      <a:gs pos="74000">
                        <a:schemeClr val="accent4"/>
                      </a:gs>
                      <a:gs pos="44000">
                        <a:schemeClr val="accent1"/>
                      </a:gs>
                      <a:gs pos="33000">
                        <a:schemeClr val="accent2">
                          <a:alpha val="56000"/>
                        </a:schemeClr>
                      </a:gs>
                    </a:gsLst>
                    <a:lin ang="5400000" scaled="1"/>
                  </a:gra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anchor="t" compatLnSpc="1"/>
                <a:lstStyle/>
                <a:p>
                  <a:endParaRPr kumimoji="0" lang="en-US" sz="1800"/>
                </a:p>
              </p:txBody>
            </p:sp>
          </p:grpSp>
        </p:grpSp>
      </p:grp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fld id="{A38378BB-B8FB-411A-A427-1389FDA6DBD3}" type="datetime1">
              <a:rPr lang="en-US" smtClean="0"/>
              <a:t>5/21/2024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2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2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1"/>
                </a:solidFill>
              </a:defRPr>
            </a:lvl1pPr>
          </a:lstStyle>
          <a:p>
            <a:fld id="{401CF334-2D5C-4859-84A6-CA7E6E43FAEB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>
            <a:lumMod val="50000"/>
          </a:schemeClr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>
            <a:lumMod val="75000"/>
          </a:schemeClr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>
            <a:lumMod val="50000"/>
          </a:schemeClr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>
            <a:lumMod val="75000"/>
          </a:schemeClr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0" algn="l" rtl="0" eaLnBrk="1" latinLnBrk="0" hangingPunct="1">
        <a:spcBef>
          <a:spcPct val="20000"/>
        </a:spcBef>
        <a:buClr>
          <a:schemeClr val="tx2"/>
        </a:buClr>
        <a:buFontTx/>
        <a:buNone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fer@Hotmail.com" TargetMode="External"/><Relationship Id="rId2" Type="http://schemas.openxmlformats.org/officeDocument/2006/relationships/hyperlink" Target="mailto:ana@Hot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/>
              <a:t>Estructura de Datos y Algoritmos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AR" sz="3600">
                <a:solidFill>
                  <a:schemeClr val="tx2"/>
                </a:solidFill>
              </a:rPr>
              <a:t>ITBA     </a:t>
            </a:r>
            <a:r>
              <a:rPr lang="es-AR" sz="3600" smtClean="0">
                <a:solidFill>
                  <a:schemeClr val="tx2"/>
                </a:solidFill>
              </a:rPr>
              <a:t>2024-1</a:t>
            </a:r>
            <a:endParaRPr lang="en-US" sz="3600" dirty="0">
              <a:solidFill>
                <a:schemeClr val="tx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628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241</a:t>
            </a:r>
          </a:p>
          <a:p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20" y="318801"/>
            <a:ext cx="6821673" cy="255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269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241</a:t>
            </a:r>
          </a:p>
          <a:p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20" y="318801"/>
            <a:ext cx="6821673" cy="2555027"/>
          </a:xfrm>
          <a:prstGeom prst="rect">
            <a:avLst/>
          </a:prstGeom>
        </p:spPr>
      </p:pic>
      <p:pic>
        <p:nvPicPr>
          <p:cNvPr id="7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092" y="3647902"/>
            <a:ext cx="6677927" cy="219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398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149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06" y="578131"/>
            <a:ext cx="6677927" cy="2191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84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149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406" y="578131"/>
            <a:ext cx="6677927" cy="2191195"/>
          </a:xfrm>
          <a:prstGeom prst="rect">
            <a:avLst/>
          </a:prstGeom>
        </p:spPr>
      </p:pic>
      <p:pic>
        <p:nvPicPr>
          <p:cNvPr id="7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320" y="3543540"/>
            <a:ext cx="6797360" cy="223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46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Eliminar</a:t>
            </a:r>
            <a:r>
              <a:rPr lang="en-US" dirty="0" smtClean="0"/>
              <a:t> 140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011" y="1048534"/>
            <a:ext cx="6797360" cy="223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752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Eliminar</a:t>
            </a:r>
            <a:r>
              <a:rPr lang="en-US" dirty="0" smtClean="0"/>
              <a:t> 140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011" y="1048534"/>
            <a:ext cx="6797360" cy="22303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320" y="3657445"/>
            <a:ext cx="6797360" cy="228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747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Eliminar</a:t>
            </a:r>
            <a:r>
              <a:rPr lang="en-US" dirty="0" smtClean="0"/>
              <a:t> 211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320" y="791166"/>
            <a:ext cx="6797360" cy="228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83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Eliminar</a:t>
            </a:r>
            <a:r>
              <a:rPr lang="en-US" dirty="0" smtClean="0"/>
              <a:t> 211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320" y="791166"/>
            <a:ext cx="6797360" cy="2288627"/>
          </a:xfrm>
          <a:prstGeom prst="rect">
            <a:avLst/>
          </a:prstGeom>
        </p:spPr>
      </p:pic>
      <p:pic>
        <p:nvPicPr>
          <p:cNvPr id="7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586" y="3809418"/>
            <a:ext cx="6804214" cy="229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541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220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893" y="609018"/>
            <a:ext cx="6804214" cy="229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40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220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893" y="609018"/>
            <a:ext cx="6804214" cy="22909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893" y="3660965"/>
            <a:ext cx="6230984" cy="212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77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dirty="0" smtClean="0"/>
              <a:t>TP 5C – </a:t>
            </a:r>
            <a:r>
              <a:rPr lang="es-419" dirty="0" err="1" smtClean="0"/>
              <a:t>Ejer</a:t>
            </a:r>
            <a:r>
              <a:rPr lang="es-419" dirty="0" smtClean="0"/>
              <a:t> 13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endParaRPr lang="en-US" sz="2000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 smtClean="0">
              <a:solidFill>
                <a:schemeClr val="tx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4294967295"/>
          </p:nvPr>
        </p:nvSpPr>
        <p:spPr>
          <a:xfrm>
            <a:off x="8460431" y="6201587"/>
            <a:ext cx="548700" cy="524700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s-419" sz="10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Roboto"/>
                <a:sym typeface="Roboto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lang="es-419" sz="1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sym typeface="Roboto"/>
            </a:endParaRPr>
          </a:p>
        </p:txBody>
      </p:sp>
      <p:pic>
        <p:nvPicPr>
          <p:cNvPr id="6" name="Picture 9" descr="File:Notepad icon.sv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9914" y="5393028"/>
            <a:ext cx="1145886" cy="114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50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242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968" y="784148"/>
            <a:ext cx="6230984" cy="212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921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242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968" y="784148"/>
            <a:ext cx="6230984" cy="2125880"/>
          </a:xfrm>
          <a:prstGeom prst="rect">
            <a:avLst/>
          </a:prstGeom>
        </p:spPr>
      </p:pic>
      <p:pic>
        <p:nvPicPr>
          <p:cNvPr id="7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267" y="3619460"/>
            <a:ext cx="6013037" cy="249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47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Eficiencia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árboles</a:t>
            </a:r>
            <a:endParaRPr lang="es-A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 smtClean="0"/>
              <a:t>Aclaraciones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 smtClean="0"/>
              <a:t>Aunque</a:t>
            </a:r>
            <a:r>
              <a:rPr lang="en-US" dirty="0" smtClean="0"/>
              <a:t> el </a:t>
            </a:r>
            <a:r>
              <a:rPr lang="en-US" dirty="0" err="1" smtClean="0"/>
              <a:t>código</a:t>
            </a:r>
            <a:r>
              <a:rPr lang="en-US" dirty="0" smtClean="0"/>
              <a:t> que </a:t>
            </a:r>
            <a:r>
              <a:rPr lang="en-US" dirty="0" err="1" smtClean="0"/>
              <a:t>analizamos</a:t>
            </a:r>
            <a:r>
              <a:rPr lang="en-US" dirty="0" smtClean="0"/>
              <a:t> para B </a:t>
            </a:r>
            <a:r>
              <a:rPr lang="en-US" dirty="0" err="1" smtClean="0"/>
              <a:t>orden</a:t>
            </a:r>
            <a:r>
              <a:rPr lang="en-US" dirty="0" smtClean="0"/>
              <a:t> N solo </a:t>
            </a:r>
            <a:r>
              <a:rPr lang="en-US" dirty="0" err="1" smtClean="0"/>
              <a:t>guarda</a:t>
            </a:r>
            <a:r>
              <a:rPr lang="en-US" dirty="0" smtClean="0"/>
              <a:t> claves, </a:t>
            </a:r>
            <a:r>
              <a:rPr lang="en-US" dirty="0" err="1" smtClean="0"/>
              <a:t>típicamente</a:t>
            </a:r>
            <a:r>
              <a:rPr lang="en-US" dirty="0" smtClean="0"/>
              <a:t> se define:</a:t>
            </a:r>
          </a:p>
          <a:p>
            <a:endParaRPr lang="en-US" dirty="0"/>
          </a:p>
          <a:p>
            <a:pPr marL="0" indent="0">
              <a:buNone/>
            </a:pPr>
            <a:r>
              <a:rPr lang="es-AR" b="1" dirty="0" err="1"/>
              <a:t>public</a:t>
            </a:r>
            <a:r>
              <a:rPr lang="es-AR" b="1" dirty="0"/>
              <a:t> </a:t>
            </a:r>
            <a:r>
              <a:rPr lang="es-AR" b="1" dirty="0" err="1"/>
              <a:t>class</a:t>
            </a:r>
            <a:r>
              <a:rPr lang="es-AR" b="1" dirty="0"/>
              <a:t> </a:t>
            </a:r>
            <a:r>
              <a:rPr lang="es-AR" b="1" dirty="0" err="1"/>
              <a:t>BTree</a:t>
            </a:r>
            <a:r>
              <a:rPr lang="es-AR" b="1" dirty="0"/>
              <a:t>&lt;T </a:t>
            </a:r>
            <a:r>
              <a:rPr lang="es-AR" b="1" dirty="0" err="1"/>
              <a:t>extends</a:t>
            </a:r>
            <a:r>
              <a:rPr lang="es-AR" b="1" dirty="0"/>
              <a:t> Comparable&lt;T</a:t>
            </a:r>
            <a:r>
              <a:rPr lang="es-AR" b="1" dirty="0" smtClean="0"/>
              <a:t>&gt;, V&gt; </a:t>
            </a:r>
            <a:r>
              <a:rPr lang="es-AR" b="1" dirty="0" err="1"/>
              <a:t>implements</a:t>
            </a:r>
            <a:r>
              <a:rPr lang="es-AR" b="1" dirty="0"/>
              <a:t> </a:t>
            </a:r>
            <a:r>
              <a:rPr lang="es-AR" b="1" dirty="0" err="1" smtClean="0"/>
              <a:t>ITree</a:t>
            </a:r>
            <a:r>
              <a:rPr lang="es-AR" b="1" dirty="0" smtClean="0"/>
              <a:t>&lt;T, V&gt; {…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 smtClean="0"/>
              <a:t>Donde</a:t>
            </a:r>
            <a:r>
              <a:rPr lang="en-US" b="1" dirty="0" smtClean="0"/>
              <a:t> V </a:t>
            </a:r>
            <a:r>
              <a:rPr lang="en-US" b="1" dirty="0" err="1" smtClean="0"/>
              <a:t>es</a:t>
            </a:r>
            <a:r>
              <a:rPr lang="en-US" b="1" dirty="0" smtClean="0"/>
              <a:t> para </a:t>
            </a:r>
            <a:r>
              <a:rPr lang="en-US" b="1" dirty="0" err="1" smtClean="0"/>
              <a:t>asociar</a:t>
            </a:r>
            <a:r>
              <a:rPr lang="en-US" b="1" dirty="0" smtClean="0"/>
              <a:t> al Key un Record. 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9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Ej</a:t>
            </a:r>
            <a:r>
              <a:rPr lang="en-US" dirty="0" smtClean="0"/>
              <a:t>: para record student: </a:t>
            </a:r>
            <a:r>
              <a:rPr lang="en-US" dirty="0" err="1" smtClean="0"/>
              <a:t>legajo</a:t>
            </a:r>
            <a:r>
              <a:rPr lang="en-US" dirty="0" smtClean="0"/>
              <a:t>, </a:t>
            </a:r>
            <a:r>
              <a:rPr lang="en-US" dirty="0" err="1" smtClean="0"/>
              <a:t>nombre</a:t>
            </a:r>
            <a:r>
              <a:rPr lang="en-US" dirty="0" smtClean="0"/>
              <a:t>, email. </a:t>
            </a:r>
          </a:p>
          <a:p>
            <a:pPr marL="0" indent="0" algn="ctr">
              <a:buNone/>
            </a:pPr>
            <a:r>
              <a:rPr lang="en-US" dirty="0"/>
              <a:t>&lt;10, Ana, ana@Hotmail.com&gt;</a:t>
            </a:r>
          </a:p>
          <a:p>
            <a:pPr marL="0" indent="0" algn="ctr">
              <a:buNone/>
            </a:pPr>
            <a:r>
              <a:rPr lang="en-US" dirty="0"/>
              <a:t>&lt;2, Juan, juan@Hotmail.com&gt;</a:t>
            </a:r>
            <a:endParaRPr lang="es-AR" dirty="0"/>
          </a:p>
          <a:p>
            <a:pPr marL="0" indent="0" algn="ctr">
              <a:buNone/>
            </a:pPr>
            <a:r>
              <a:rPr lang="en-US" dirty="0"/>
              <a:t>&lt;7, </a:t>
            </a:r>
            <a:r>
              <a:rPr lang="en-US" dirty="0" err="1"/>
              <a:t>Fer</a:t>
            </a:r>
            <a:r>
              <a:rPr lang="en-US" dirty="0"/>
              <a:t>, fer@Hotmail.com&gt;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Si B </a:t>
            </a:r>
            <a:r>
              <a:rPr lang="en-US" sz="2800" dirty="0" err="1"/>
              <a:t>ordena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</a:t>
            </a:r>
            <a:r>
              <a:rPr lang="en-US" sz="2800" dirty="0" err="1">
                <a:solidFill>
                  <a:schemeClr val="accent5"/>
                </a:solidFill>
              </a:rPr>
              <a:t>legajo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400" dirty="0" smtClean="0"/>
              <a:t> 		</a:t>
            </a:r>
            <a:endParaRPr lang="es-AR" sz="2400" dirty="0">
              <a:solidFill>
                <a:srgbClr val="FFC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23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653659" y="5867400"/>
            <a:ext cx="3066490" cy="457200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10, </a:t>
            </a:r>
            <a:r>
              <a:rPr lang="en-US" sz="1400" dirty="0"/>
              <a:t>&lt;10, Ana, ana@Hotmail.com&gt;</a:t>
            </a:r>
          </a:p>
          <a:p>
            <a:pPr algn="ctr"/>
            <a:r>
              <a:rPr lang="en-US" sz="1600" dirty="0" smtClean="0"/>
              <a:t> </a:t>
            </a:r>
            <a:endParaRPr lang="es-AR" sz="1600" dirty="0"/>
          </a:p>
        </p:txBody>
      </p:sp>
      <p:sp>
        <p:nvSpPr>
          <p:cNvPr id="7" name="Rectangle 6"/>
          <p:cNvSpPr/>
          <p:nvPr/>
        </p:nvSpPr>
        <p:spPr>
          <a:xfrm>
            <a:off x="4453358" y="4834621"/>
            <a:ext cx="2103120" cy="425448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8" name="Rectangle 7"/>
          <p:cNvSpPr/>
          <p:nvPr/>
        </p:nvSpPr>
        <p:spPr>
          <a:xfrm>
            <a:off x="339634" y="5883276"/>
            <a:ext cx="2716001" cy="457200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2, &lt;2, Juan, juan@Hotmail.com</a:t>
            </a:r>
            <a:r>
              <a:rPr lang="en-US" sz="1400" dirty="0" smtClean="0"/>
              <a:t>&gt;</a:t>
            </a:r>
            <a:endParaRPr lang="es-AR" sz="1400" dirty="0"/>
          </a:p>
        </p:txBody>
      </p:sp>
      <p:sp>
        <p:nvSpPr>
          <p:cNvPr id="9" name="Rectangle 8"/>
          <p:cNvSpPr/>
          <p:nvPr/>
        </p:nvSpPr>
        <p:spPr>
          <a:xfrm>
            <a:off x="2116183" y="4834621"/>
            <a:ext cx="2537476" cy="425448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7, </a:t>
            </a:r>
            <a:r>
              <a:rPr lang="en-US" sz="1400" dirty="0"/>
              <a:t>&lt;7, </a:t>
            </a:r>
            <a:r>
              <a:rPr lang="en-US" sz="1400" dirty="0" err="1"/>
              <a:t>Fer</a:t>
            </a:r>
            <a:r>
              <a:rPr lang="en-US" sz="1400" dirty="0"/>
              <a:t>, fer@Hotmail.com</a:t>
            </a:r>
            <a:r>
              <a:rPr lang="en-US" sz="1400" dirty="0" smtClean="0"/>
              <a:t>&gt; </a:t>
            </a:r>
            <a:endParaRPr lang="es-AR" sz="1400" dirty="0"/>
          </a:p>
        </p:txBody>
      </p:sp>
      <p:sp>
        <p:nvSpPr>
          <p:cNvPr id="10" name="Rectangle 9"/>
          <p:cNvSpPr/>
          <p:nvPr/>
        </p:nvSpPr>
        <p:spPr>
          <a:xfrm>
            <a:off x="3023014" y="5875338"/>
            <a:ext cx="1095087" cy="457200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1" name="Rectangle 10"/>
          <p:cNvSpPr/>
          <p:nvPr/>
        </p:nvSpPr>
        <p:spPr>
          <a:xfrm>
            <a:off x="7665750" y="5867400"/>
            <a:ext cx="1138616" cy="457200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1449974" y="5260069"/>
            <a:ext cx="644436" cy="6073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53659" y="5267689"/>
            <a:ext cx="547532" cy="599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969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Ej</a:t>
            </a:r>
            <a:r>
              <a:rPr lang="en-US" dirty="0" smtClean="0"/>
              <a:t>: para record student: </a:t>
            </a:r>
            <a:r>
              <a:rPr lang="en-US" dirty="0" err="1" smtClean="0"/>
              <a:t>legajo</a:t>
            </a:r>
            <a:r>
              <a:rPr lang="en-US" dirty="0" smtClean="0"/>
              <a:t>, </a:t>
            </a:r>
            <a:r>
              <a:rPr lang="en-US" dirty="0" err="1" smtClean="0"/>
              <a:t>nombre</a:t>
            </a:r>
            <a:r>
              <a:rPr lang="en-US" dirty="0" smtClean="0"/>
              <a:t>, email. </a:t>
            </a:r>
          </a:p>
          <a:p>
            <a:pPr marL="0" indent="0" algn="ctr">
              <a:buNone/>
            </a:pPr>
            <a:r>
              <a:rPr lang="en-US" dirty="0"/>
              <a:t>&lt;10, Ana, ana@Hotmail.com&gt;</a:t>
            </a:r>
          </a:p>
          <a:p>
            <a:pPr marL="0" indent="0" algn="ctr">
              <a:buNone/>
            </a:pPr>
            <a:r>
              <a:rPr lang="en-US" dirty="0"/>
              <a:t>&lt;2, Juan, juan@Hotmail.com&gt;</a:t>
            </a:r>
            <a:endParaRPr lang="es-AR" dirty="0"/>
          </a:p>
          <a:p>
            <a:pPr marL="0" indent="0" algn="ctr">
              <a:buNone/>
            </a:pPr>
            <a:r>
              <a:rPr lang="en-US" dirty="0"/>
              <a:t>&lt;7, </a:t>
            </a:r>
            <a:r>
              <a:rPr lang="en-US" dirty="0" err="1"/>
              <a:t>Fer</a:t>
            </a:r>
            <a:r>
              <a:rPr lang="en-US" dirty="0"/>
              <a:t>, fer@Hotmail.com&gt;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Si B </a:t>
            </a:r>
            <a:r>
              <a:rPr lang="en-US" sz="2800" dirty="0" err="1"/>
              <a:t>ordena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</a:t>
            </a:r>
            <a:r>
              <a:rPr lang="en-US" sz="2800" dirty="0" err="1" smtClean="0">
                <a:solidFill>
                  <a:srgbClr val="FFC000"/>
                </a:solidFill>
              </a:rPr>
              <a:t>nombre</a:t>
            </a:r>
            <a:endParaRPr lang="en-US" dirty="0" smtClean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400" dirty="0" smtClean="0"/>
              <a:t> 		</a:t>
            </a:r>
            <a:endParaRPr lang="es-AR" sz="2400" dirty="0">
              <a:solidFill>
                <a:srgbClr val="FFC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43476" y="5883276"/>
            <a:ext cx="3066490" cy="45720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Ana, </a:t>
            </a:r>
            <a:r>
              <a:rPr lang="en-US" sz="1400" dirty="0"/>
              <a:t>&lt;10, Ana, ana@Hotmail.com&gt;</a:t>
            </a:r>
          </a:p>
          <a:p>
            <a:pPr algn="ctr"/>
            <a:r>
              <a:rPr lang="en-US" sz="1600" dirty="0" smtClean="0"/>
              <a:t> </a:t>
            </a:r>
            <a:endParaRPr lang="es-AR" sz="1600" dirty="0"/>
          </a:p>
        </p:txBody>
      </p:sp>
      <p:sp>
        <p:nvSpPr>
          <p:cNvPr id="7" name="Rectangle 6"/>
          <p:cNvSpPr/>
          <p:nvPr/>
        </p:nvSpPr>
        <p:spPr>
          <a:xfrm>
            <a:off x="4287896" y="4834621"/>
            <a:ext cx="2103120" cy="425448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8" name="Rectangle 7"/>
          <p:cNvSpPr/>
          <p:nvPr/>
        </p:nvSpPr>
        <p:spPr>
          <a:xfrm>
            <a:off x="4618777" y="5867400"/>
            <a:ext cx="3086167" cy="45720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Juan, </a:t>
            </a:r>
            <a:r>
              <a:rPr lang="en-US" sz="1400" dirty="0"/>
              <a:t>&lt;2, Juan, juan@Hotmail.com</a:t>
            </a:r>
            <a:r>
              <a:rPr lang="en-US" sz="1400" dirty="0" smtClean="0"/>
              <a:t>&gt;</a:t>
            </a:r>
            <a:endParaRPr lang="es-AR" sz="1400" dirty="0"/>
          </a:p>
        </p:txBody>
      </p:sp>
      <p:sp>
        <p:nvSpPr>
          <p:cNvPr id="9" name="Rectangle 8"/>
          <p:cNvSpPr/>
          <p:nvPr/>
        </p:nvSpPr>
        <p:spPr>
          <a:xfrm>
            <a:off x="1798820" y="4834621"/>
            <a:ext cx="2689377" cy="425448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Fer</a:t>
            </a:r>
            <a:r>
              <a:rPr lang="en-US" sz="1400" dirty="0" smtClean="0"/>
              <a:t>, </a:t>
            </a:r>
            <a:r>
              <a:rPr lang="en-US" sz="1400" dirty="0"/>
              <a:t>&lt;7, </a:t>
            </a:r>
            <a:r>
              <a:rPr lang="en-US" sz="1400" dirty="0" err="1"/>
              <a:t>Fer</a:t>
            </a:r>
            <a:r>
              <a:rPr lang="en-US" sz="1400" dirty="0"/>
              <a:t>, fer@Hotmail.com</a:t>
            </a:r>
            <a:r>
              <a:rPr lang="en-US" sz="1400" dirty="0" smtClean="0"/>
              <a:t>&gt; </a:t>
            </a:r>
            <a:endParaRPr lang="es-AR" sz="1400" dirty="0"/>
          </a:p>
        </p:txBody>
      </p:sp>
      <p:sp>
        <p:nvSpPr>
          <p:cNvPr id="10" name="Rectangle 9"/>
          <p:cNvSpPr/>
          <p:nvPr/>
        </p:nvSpPr>
        <p:spPr>
          <a:xfrm>
            <a:off x="3023014" y="5875338"/>
            <a:ext cx="1095087" cy="45720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1" name="Rectangle 10"/>
          <p:cNvSpPr/>
          <p:nvPr/>
        </p:nvSpPr>
        <p:spPr>
          <a:xfrm>
            <a:off x="7500288" y="5867400"/>
            <a:ext cx="1138616" cy="457200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1449974" y="5260069"/>
            <a:ext cx="644436" cy="6073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653659" y="5267689"/>
            <a:ext cx="547532" cy="599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45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Eficiencia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árboles</a:t>
            </a:r>
            <a:endParaRPr lang="es-A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Si la </a:t>
            </a:r>
            <a:r>
              <a:rPr lang="en-US" dirty="0" err="1" smtClean="0"/>
              <a:t>colección</a:t>
            </a:r>
            <a:r>
              <a:rPr lang="en-US" dirty="0" smtClean="0"/>
              <a:t> </a:t>
            </a:r>
            <a:r>
              <a:rPr lang="en-US" dirty="0" err="1" smtClean="0"/>
              <a:t>tiene</a:t>
            </a:r>
            <a:r>
              <a:rPr lang="en-US" dirty="0" smtClean="0"/>
              <a:t> </a:t>
            </a:r>
            <a:r>
              <a:rPr lang="en-US" dirty="0" err="1" smtClean="0"/>
              <a:t>mucha</a:t>
            </a:r>
            <a:r>
              <a:rPr lang="en-US" dirty="0" smtClean="0"/>
              <a:t> </a:t>
            </a:r>
            <a:r>
              <a:rPr lang="en-US" dirty="0" err="1" smtClean="0"/>
              <a:t>información</a:t>
            </a:r>
            <a:r>
              <a:rPr lang="en-US" dirty="0"/>
              <a:t> </a:t>
            </a:r>
            <a:r>
              <a:rPr lang="en-US" dirty="0" smtClean="0"/>
              <a:t>el Record se </a:t>
            </a:r>
            <a:r>
              <a:rPr lang="en-US" dirty="0" err="1" smtClean="0"/>
              <a:t>deja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disco. Se accede al </a:t>
            </a:r>
            <a:r>
              <a:rPr lang="en-US" dirty="0" err="1" smtClean="0"/>
              <a:t>archivo</a:t>
            </a:r>
            <a:r>
              <a:rPr lang="en-US" dirty="0" smtClean="0"/>
              <a:t> con </a:t>
            </a:r>
          </a:p>
          <a:p>
            <a:pPr marL="0" indent="0">
              <a:buNone/>
            </a:pPr>
            <a:r>
              <a:rPr lang="es-AR" dirty="0" err="1" smtClean="0"/>
              <a:t>RandomAccessFile</a:t>
            </a:r>
            <a:r>
              <a:rPr lang="es-AR" dirty="0" smtClean="0"/>
              <a:t>  (</a:t>
            </a:r>
            <a:r>
              <a:rPr lang="es-AR" dirty="0" err="1" smtClean="0"/>
              <a:t>fixed</a:t>
            </a:r>
            <a:r>
              <a:rPr lang="es-AR" dirty="0" smtClean="0"/>
              <a:t> </a:t>
            </a:r>
            <a:r>
              <a:rPr lang="es-AR" dirty="0" err="1" smtClean="0"/>
              <a:t>length</a:t>
            </a:r>
            <a:r>
              <a:rPr lang="es-AR" dirty="0" smtClean="0"/>
              <a:t> records) por su offset.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 smtClean="0"/>
              <a:t>Así</a:t>
            </a:r>
            <a:r>
              <a:rPr lang="en-US" b="1" dirty="0" smtClean="0"/>
              <a:t>, el </a:t>
            </a:r>
            <a:r>
              <a:rPr lang="en-US" b="1" dirty="0" err="1" smtClean="0"/>
              <a:t>árbol</a:t>
            </a:r>
            <a:r>
              <a:rPr lang="en-US" b="1" dirty="0" smtClean="0"/>
              <a:t> </a:t>
            </a:r>
            <a:r>
              <a:rPr lang="en-US" b="1" dirty="0" err="1" smtClean="0"/>
              <a:t>quedaría</a:t>
            </a:r>
            <a:endParaRPr lang="en-US" b="1" dirty="0" smtClean="0"/>
          </a:p>
          <a:p>
            <a:pPr marL="0" indent="0">
              <a:buNone/>
            </a:pPr>
            <a:r>
              <a:rPr lang="es-AR" b="1" dirty="0" err="1"/>
              <a:t>public</a:t>
            </a:r>
            <a:r>
              <a:rPr lang="es-AR" b="1" dirty="0"/>
              <a:t> </a:t>
            </a:r>
            <a:r>
              <a:rPr lang="es-AR" b="1" dirty="0" err="1"/>
              <a:t>class</a:t>
            </a:r>
            <a:r>
              <a:rPr lang="es-AR" b="1" dirty="0"/>
              <a:t> </a:t>
            </a:r>
            <a:r>
              <a:rPr lang="es-AR" b="1" dirty="0" err="1"/>
              <a:t>BTree</a:t>
            </a:r>
            <a:r>
              <a:rPr lang="es-AR" b="1" dirty="0"/>
              <a:t>&lt;T </a:t>
            </a:r>
            <a:r>
              <a:rPr lang="es-AR" b="1" dirty="0" err="1"/>
              <a:t>extends</a:t>
            </a:r>
            <a:r>
              <a:rPr lang="es-AR" b="1" dirty="0"/>
              <a:t> Comparable&lt;T&gt;, V&gt; </a:t>
            </a:r>
            <a:r>
              <a:rPr lang="es-AR" b="1" dirty="0" err="1"/>
              <a:t>implements</a:t>
            </a:r>
            <a:r>
              <a:rPr lang="es-AR" b="1" dirty="0"/>
              <a:t> </a:t>
            </a:r>
            <a:r>
              <a:rPr lang="es-AR" b="1" dirty="0" err="1"/>
              <a:t>ITree</a:t>
            </a:r>
            <a:r>
              <a:rPr lang="es-AR" b="1" dirty="0"/>
              <a:t>&lt;T, V&gt; {…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/>
              <a:t>Donde</a:t>
            </a:r>
            <a:r>
              <a:rPr lang="en-US" b="1" dirty="0"/>
              <a:t> V </a:t>
            </a:r>
            <a:r>
              <a:rPr lang="en-US" b="1" dirty="0" err="1"/>
              <a:t>es</a:t>
            </a:r>
            <a:r>
              <a:rPr lang="en-US" b="1" dirty="0"/>
              <a:t> </a:t>
            </a:r>
            <a:r>
              <a:rPr lang="en-US" b="1" dirty="0" smtClean="0"/>
              <a:t>el “index u offset” del </a:t>
            </a:r>
            <a:r>
              <a:rPr lang="en-US" b="1" dirty="0" err="1" smtClean="0"/>
              <a:t>archivo</a:t>
            </a:r>
            <a:r>
              <a:rPr lang="en-US" b="1" dirty="0" smtClean="0"/>
              <a:t> </a:t>
            </a:r>
            <a:r>
              <a:rPr lang="en-US" b="1" dirty="0" err="1" smtClean="0"/>
              <a:t>en</a:t>
            </a:r>
            <a:r>
              <a:rPr lang="en-US" b="1" dirty="0" smtClean="0"/>
              <a:t> disco.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31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Ej</a:t>
            </a:r>
            <a:r>
              <a:rPr lang="en-US" dirty="0" smtClean="0"/>
              <a:t>: para record student: </a:t>
            </a:r>
            <a:r>
              <a:rPr lang="en-US" dirty="0" err="1" smtClean="0"/>
              <a:t>legajo</a:t>
            </a:r>
            <a:r>
              <a:rPr lang="en-US" dirty="0" smtClean="0"/>
              <a:t>, </a:t>
            </a:r>
            <a:r>
              <a:rPr lang="en-US" dirty="0" err="1" smtClean="0"/>
              <a:t>nombre</a:t>
            </a:r>
            <a:r>
              <a:rPr lang="en-US" dirty="0" smtClean="0"/>
              <a:t>, email. </a:t>
            </a:r>
            <a:r>
              <a:rPr lang="en-US" dirty="0" err="1" smtClean="0"/>
              <a:t>Todos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registros</a:t>
            </a:r>
            <a:r>
              <a:rPr lang="en-US" dirty="0" smtClean="0"/>
              <a:t> </a:t>
            </a:r>
            <a:r>
              <a:rPr lang="en-US" dirty="0" err="1" smtClean="0"/>
              <a:t>ocupan</a:t>
            </a:r>
            <a:r>
              <a:rPr lang="en-US" dirty="0" smtClean="0"/>
              <a:t>,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ejemplo</a:t>
            </a:r>
            <a:r>
              <a:rPr lang="en-US" dirty="0" smtClean="0"/>
              <a:t>, 4+50+20 bytes.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400" dirty="0" smtClean="0"/>
              <a:t>Si B </a:t>
            </a:r>
            <a:r>
              <a:rPr lang="en-US" sz="2400" dirty="0" err="1" smtClean="0"/>
              <a:t>ordena</a:t>
            </a:r>
            <a:r>
              <a:rPr lang="en-US" sz="2400" dirty="0" smtClean="0"/>
              <a:t> </a:t>
            </a:r>
            <a:r>
              <a:rPr lang="en-US" sz="2400" dirty="0" err="1" smtClean="0"/>
              <a:t>por</a:t>
            </a:r>
            <a:r>
              <a:rPr lang="en-US" sz="2400" dirty="0" smtClean="0"/>
              <a:t> </a:t>
            </a:r>
            <a:r>
              <a:rPr lang="en-US" sz="2400" dirty="0" err="1" smtClean="0">
                <a:solidFill>
                  <a:schemeClr val="accent5"/>
                </a:solidFill>
              </a:rPr>
              <a:t>legajo</a:t>
            </a:r>
            <a:r>
              <a:rPr lang="en-US" sz="2400" dirty="0" smtClean="0"/>
              <a:t>		Si B </a:t>
            </a:r>
            <a:r>
              <a:rPr lang="en-US" sz="2400" dirty="0" err="1" smtClean="0"/>
              <a:t>ordena</a:t>
            </a:r>
            <a:r>
              <a:rPr lang="en-US" sz="2400" dirty="0" smtClean="0"/>
              <a:t> </a:t>
            </a:r>
            <a:r>
              <a:rPr lang="en-US" sz="2400" dirty="0" err="1" smtClean="0"/>
              <a:t>por</a:t>
            </a:r>
            <a:r>
              <a:rPr lang="en-US" sz="2400" dirty="0" smtClean="0"/>
              <a:t> </a:t>
            </a:r>
            <a:r>
              <a:rPr lang="en-US" sz="2400" dirty="0" err="1" smtClean="0">
                <a:solidFill>
                  <a:srgbClr val="FFC000"/>
                </a:solidFill>
              </a:rPr>
              <a:t>nombre</a:t>
            </a:r>
            <a:endParaRPr lang="es-AR" sz="2400" dirty="0">
              <a:solidFill>
                <a:srgbClr val="FFC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26</a:t>
            </a:fld>
            <a:endParaRPr lang="en-US"/>
          </a:p>
        </p:txBody>
      </p:sp>
      <p:sp>
        <p:nvSpPr>
          <p:cNvPr id="5" name="Flowchart: Magnetic Disk 4"/>
          <p:cNvSpPr/>
          <p:nvPr/>
        </p:nvSpPr>
        <p:spPr>
          <a:xfrm>
            <a:off x="448491" y="2791097"/>
            <a:ext cx="3285308" cy="1767840"/>
          </a:xfrm>
          <a:prstGeom prst="flowChartMagneticDisk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&lt;10, Ana</a:t>
            </a:r>
            <a:r>
              <a:rPr lang="en-US" dirty="0"/>
              <a:t>, </a:t>
            </a:r>
            <a:r>
              <a:rPr lang="en-US" dirty="0">
                <a:hlinkClick r:id="rId2"/>
              </a:rPr>
              <a:t>ana@Hotmail.com</a:t>
            </a:r>
            <a:r>
              <a:rPr lang="en-US" dirty="0" smtClean="0"/>
              <a:t>&gt;</a:t>
            </a:r>
          </a:p>
          <a:p>
            <a:pPr algn="ctr"/>
            <a:r>
              <a:rPr lang="en-US" dirty="0" smtClean="0"/>
              <a:t>&lt;2, Juan, juan@Hotmail.com</a:t>
            </a:r>
            <a:r>
              <a:rPr lang="en-US" dirty="0"/>
              <a:t>&gt;</a:t>
            </a:r>
            <a:endParaRPr lang="es-AR" dirty="0"/>
          </a:p>
          <a:p>
            <a:pPr algn="ctr"/>
            <a:r>
              <a:rPr lang="en-US" dirty="0" smtClean="0"/>
              <a:t>&lt;7, </a:t>
            </a:r>
            <a:r>
              <a:rPr lang="en-US" dirty="0" err="1" smtClean="0"/>
              <a:t>Fer</a:t>
            </a:r>
            <a:r>
              <a:rPr lang="en-US" dirty="0" smtClean="0"/>
              <a:t>, </a:t>
            </a:r>
            <a:r>
              <a:rPr lang="en-US" dirty="0" smtClean="0">
                <a:hlinkClick r:id="rId3"/>
              </a:rPr>
              <a:t>fer@Hotmail.com</a:t>
            </a:r>
            <a:r>
              <a:rPr lang="en-US" dirty="0" smtClean="0"/>
              <a:t>&gt;</a:t>
            </a:r>
          </a:p>
          <a:p>
            <a:pPr algn="ctr"/>
            <a:endParaRPr lang="es-AR" dirty="0"/>
          </a:p>
          <a:p>
            <a:pPr algn="ctr"/>
            <a:endParaRPr lang="es-AR" dirty="0"/>
          </a:p>
        </p:txBody>
      </p:sp>
      <p:sp>
        <p:nvSpPr>
          <p:cNvPr id="6" name="Rectangle 5"/>
          <p:cNvSpPr/>
          <p:nvPr/>
        </p:nvSpPr>
        <p:spPr>
          <a:xfrm>
            <a:off x="2341533" y="5866177"/>
            <a:ext cx="1103807" cy="457200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10, pos0 </a:t>
            </a:r>
            <a:endParaRPr lang="es-AR" dirty="0"/>
          </a:p>
        </p:txBody>
      </p:sp>
      <p:sp>
        <p:nvSpPr>
          <p:cNvPr id="7" name="Rectangle 6"/>
          <p:cNvSpPr/>
          <p:nvPr/>
        </p:nvSpPr>
        <p:spPr>
          <a:xfrm>
            <a:off x="2416624" y="5185954"/>
            <a:ext cx="966652" cy="457200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8" name="Rectangle 7"/>
          <p:cNvSpPr/>
          <p:nvPr/>
        </p:nvSpPr>
        <p:spPr>
          <a:xfrm>
            <a:off x="267775" y="5883276"/>
            <a:ext cx="1208319" cy="457200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2,pos74</a:t>
            </a:r>
            <a:endParaRPr lang="es-AR" dirty="0"/>
          </a:p>
        </p:txBody>
      </p:sp>
      <p:sp>
        <p:nvSpPr>
          <p:cNvPr id="9" name="Rectangle 8"/>
          <p:cNvSpPr/>
          <p:nvPr/>
        </p:nvSpPr>
        <p:spPr>
          <a:xfrm>
            <a:off x="1284509" y="5185954"/>
            <a:ext cx="1132115" cy="425448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7, pos148 </a:t>
            </a:r>
            <a:endParaRPr lang="es-AR" dirty="0"/>
          </a:p>
        </p:txBody>
      </p:sp>
      <p:sp>
        <p:nvSpPr>
          <p:cNvPr id="10" name="Rectangle 9"/>
          <p:cNvSpPr/>
          <p:nvPr/>
        </p:nvSpPr>
        <p:spPr>
          <a:xfrm>
            <a:off x="1476094" y="5883276"/>
            <a:ext cx="718466" cy="457200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1" name="Rectangle 10"/>
          <p:cNvSpPr/>
          <p:nvPr/>
        </p:nvSpPr>
        <p:spPr>
          <a:xfrm>
            <a:off x="3445340" y="5866177"/>
            <a:ext cx="799012" cy="457200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757646" y="5643154"/>
            <a:ext cx="526863" cy="240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2416624" y="5643154"/>
            <a:ext cx="378827" cy="224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6949430" y="5185954"/>
            <a:ext cx="966652" cy="45720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7" name="Rectangle 16"/>
          <p:cNvSpPr/>
          <p:nvPr/>
        </p:nvSpPr>
        <p:spPr>
          <a:xfrm>
            <a:off x="5525589" y="5185954"/>
            <a:ext cx="1423841" cy="45720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Fer</a:t>
            </a:r>
            <a:r>
              <a:rPr lang="en-US" dirty="0" smtClean="0"/>
              <a:t>, pos148 </a:t>
            </a:r>
            <a:endParaRPr lang="es-AR" dirty="0"/>
          </a:p>
        </p:txBody>
      </p:sp>
      <p:sp>
        <p:nvSpPr>
          <p:cNvPr id="18" name="Rectangle 17"/>
          <p:cNvSpPr/>
          <p:nvPr/>
        </p:nvSpPr>
        <p:spPr>
          <a:xfrm>
            <a:off x="6788356" y="5866177"/>
            <a:ext cx="1529417" cy="45720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Juan, pos74</a:t>
            </a:r>
            <a:endParaRPr lang="es-AR" dirty="0"/>
          </a:p>
        </p:txBody>
      </p:sp>
      <p:sp>
        <p:nvSpPr>
          <p:cNvPr id="19" name="Rectangle 18"/>
          <p:cNvSpPr/>
          <p:nvPr/>
        </p:nvSpPr>
        <p:spPr>
          <a:xfrm>
            <a:off x="4672146" y="5860074"/>
            <a:ext cx="1208319" cy="45720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Ana, pos0</a:t>
            </a:r>
            <a:endParaRPr lang="es-AR" dirty="0"/>
          </a:p>
        </p:txBody>
      </p:sp>
      <p:sp>
        <p:nvSpPr>
          <p:cNvPr id="20" name="Rectangle 19"/>
          <p:cNvSpPr/>
          <p:nvPr/>
        </p:nvSpPr>
        <p:spPr>
          <a:xfrm>
            <a:off x="5880465" y="5860074"/>
            <a:ext cx="718466" cy="45720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1" name="Rectangle 20"/>
          <p:cNvSpPr/>
          <p:nvPr/>
        </p:nvSpPr>
        <p:spPr>
          <a:xfrm>
            <a:off x="8315582" y="5867400"/>
            <a:ext cx="799012" cy="45720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5286097" y="5612675"/>
            <a:ext cx="526863" cy="240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6681660" y="5641931"/>
            <a:ext cx="378827" cy="224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33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 (</a:t>
            </a:r>
            <a:r>
              <a:rPr lang="en-US" b="1" dirty="0" err="1" smtClean="0"/>
              <a:t>ej</a:t>
            </a:r>
            <a:r>
              <a:rPr lang="en-US" b="1" dirty="0" smtClean="0"/>
              <a:t>: </a:t>
            </a:r>
            <a:r>
              <a:rPr lang="en-US" b="1" dirty="0" err="1" smtClean="0"/>
              <a:t>lexi</a:t>
            </a:r>
            <a:r>
              <a:rPr lang="en-US" b="1" dirty="0" smtClean="0"/>
              <a:t> mayor, pref. </a:t>
            </a:r>
            <a:r>
              <a:rPr lang="en-US" b="1" dirty="0" err="1" smtClean="0"/>
              <a:t>hno</a:t>
            </a:r>
            <a:r>
              <a:rPr lang="en-US" b="1" dirty="0" smtClean="0"/>
              <a:t> </a:t>
            </a:r>
            <a:r>
              <a:rPr lang="en-US" b="1" dirty="0" err="1" smtClean="0"/>
              <a:t>izq</a:t>
            </a:r>
            <a:r>
              <a:rPr lang="en-US" b="1" dirty="0" smtClean="0"/>
              <a:t>)</a:t>
            </a:r>
          </a:p>
          <a:p>
            <a:pPr marL="0" indent="0">
              <a:buNone/>
            </a:pPr>
            <a:r>
              <a:rPr lang="en-US" sz="2000" b="1" dirty="0"/>
              <a:t>	</a:t>
            </a:r>
            <a:r>
              <a:rPr lang="es-AR" sz="2000" dirty="0"/>
              <a:t>El siguiente árbol surgió de inserción en un árbol B de orden 1 las claves  0, 8, 109, 220, 222, 241, 149, 107, 75, 248, 254, 140, 16, 66, 74, 21, 211, 47, 80 y 242. </a:t>
            </a:r>
            <a:r>
              <a:rPr lang="es-AR" sz="2000" dirty="0" smtClean="0"/>
              <a:t> E</a:t>
            </a:r>
            <a:r>
              <a:rPr lang="en-US" sz="2000" b="1" dirty="0" err="1" smtClean="0"/>
              <a:t>liminar</a:t>
            </a:r>
            <a:r>
              <a:rPr lang="en-US" sz="2000" b="1" dirty="0" smtClean="0"/>
              <a:t> </a:t>
            </a:r>
            <a:r>
              <a:rPr lang="es-AR" sz="2000" dirty="0"/>
              <a:t>las claves  </a:t>
            </a:r>
            <a:r>
              <a:rPr lang="es-AR" sz="2000" dirty="0" smtClean="0"/>
              <a:t>66</a:t>
            </a:r>
            <a:r>
              <a:rPr lang="es-AR" sz="2000" dirty="0"/>
              <a:t>, </a:t>
            </a:r>
            <a:r>
              <a:rPr lang="es-AR" sz="2000" dirty="0" smtClean="0"/>
              <a:t>21</a:t>
            </a:r>
            <a:r>
              <a:rPr lang="es-AR" sz="2000" dirty="0"/>
              <a:t>, </a:t>
            </a:r>
            <a:r>
              <a:rPr lang="es-AR" sz="2000" dirty="0" smtClean="0"/>
              <a:t>109, 241, 149, 140, 211, 220 y 242. </a:t>
            </a:r>
            <a:endParaRPr lang="es-AR" sz="2000" dirty="0"/>
          </a:p>
          <a:p>
            <a:pPr marL="0" indent="0">
              <a:buNone/>
            </a:pPr>
            <a:endParaRPr lang="en-US" sz="2000" b="1" dirty="0" smtClean="0"/>
          </a:p>
          <a:p>
            <a:pPr marL="0" indent="0">
              <a:buNone/>
            </a:pPr>
            <a:endParaRPr lang="es-AR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01" y="3711865"/>
            <a:ext cx="7791597" cy="244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79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66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01" y="276333"/>
            <a:ext cx="7791597" cy="244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65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66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01" y="276333"/>
            <a:ext cx="7791597" cy="2440741"/>
          </a:xfrm>
          <a:prstGeom prst="rect">
            <a:avLst/>
          </a:prstGeom>
        </p:spPr>
      </p:pic>
      <p:pic>
        <p:nvPicPr>
          <p:cNvPr id="7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67" y="3365780"/>
            <a:ext cx="7374592" cy="231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63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21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08" y="478888"/>
            <a:ext cx="7374592" cy="2310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7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21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08" y="478888"/>
            <a:ext cx="7374592" cy="23101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522" y="3539516"/>
            <a:ext cx="6421963" cy="2034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07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109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654" y="704088"/>
            <a:ext cx="6421963" cy="2034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89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Eliminar</a:t>
            </a:r>
            <a:r>
              <a:rPr lang="en-US" dirty="0" smtClean="0"/>
              <a:t> 109</a:t>
            </a:r>
            <a:endParaRPr lang="es-A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654" y="704088"/>
            <a:ext cx="6421963" cy="2034569"/>
          </a:xfrm>
          <a:prstGeom prst="rect">
            <a:avLst/>
          </a:prstGeom>
        </p:spPr>
      </p:pic>
      <p:pic>
        <p:nvPicPr>
          <p:cNvPr id="7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163" y="3480013"/>
            <a:ext cx="6821673" cy="2555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855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esentation on brainstorming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none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usiness brainstorming presentation.potx" id="{DE77CA07-3D7A-4CF2-AF02-587F794CB3CB}" vid="{13C2A94F-C0A1-4622-B71C-29A3B00D5E0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brainstorming presentation</Template>
  <TotalTime>60220</TotalTime>
  <Words>486</Words>
  <Application>Microsoft Office PowerPoint</Application>
  <PresentationFormat>Presentación en pantalla (4:3)</PresentationFormat>
  <Paragraphs>148</Paragraphs>
  <Slides>26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34" baseType="lpstr">
      <vt:lpstr>Arial</vt:lpstr>
      <vt:lpstr>Calibri</vt:lpstr>
      <vt:lpstr>Century Gothic</vt:lpstr>
      <vt:lpstr>Consolas</vt:lpstr>
      <vt:lpstr>Palatino Linotype</vt:lpstr>
      <vt:lpstr>Roboto</vt:lpstr>
      <vt:lpstr>Wingdings 2</vt:lpstr>
      <vt:lpstr>Presentation on brainstorming</vt:lpstr>
      <vt:lpstr>Estructura de Datos y Algoritmos</vt:lpstr>
      <vt:lpstr>TP 5C – Ejer 13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Eficiencia de los árboles</vt:lpstr>
      <vt:lpstr>Presentación de PowerPoint</vt:lpstr>
      <vt:lpstr>Presentación de PowerPoint</vt:lpstr>
      <vt:lpstr>Eficiencia de los árboles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Creativity Session</dc:title>
  <dc:creator>bigdata2</dc:creator>
  <cp:lastModifiedBy>Leticia Irene Gómez</cp:lastModifiedBy>
  <cp:revision>1015</cp:revision>
  <cp:lastPrinted>2019-05-10T18:21:21Z</cp:lastPrinted>
  <dcterms:created xsi:type="dcterms:W3CDTF">2019-02-21T18:33:09Z</dcterms:created>
  <dcterms:modified xsi:type="dcterms:W3CDTF">2024-05-21T23:44:42Z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74069100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